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03" r:id="rId5"/>
  </p:sldIdLst>
  <p:sldSz cx="12192000" cy="6858000"/>
  <p:notesSz cx="7315200" cy="9601200"/>
  <p:custDataLst>
    <p:tags r:id="rId8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74" userDrawn="1">
          <p15:clr>
            <a:srgbClr val="A4A3A4"/>
          </p15:clr>
        </p15:guide>
        <p15:guide id="2" pos="37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Antonio Valenzuela Zapata" initials="MAVZ" lastIdx="3" clrIdx="0">
    <p:extLst>
      <p:ext uri="{19B8F6BF-5375-455C-9EA6-DF929625EA0E}">
        <p15:presenceInfo xmlns:p15="http://schemas.microsoft.com/office/powerpoint/2012/main" userId="S-1-5-21-3417481862-2598198921-3701510222-28005" providerId="AD"/>
      </p:ext>
    </p:extLst>
  </p:cmAuthor>
  <p:cmAuthor id="2" name="Danilo Alberto Muñoz Flores" initials="DAMF" lastIdx="5" clrIdx="1">
    <p:extLst>
      <p:ext uri="{19B8F6BF-5375-455C-9EA6-DF929625EA0E}">
        <p15:presenceInfo xmlns:p15="http://schemas.microsoft.com/office/powerpoint/2012/main" userId="S::EFEDMF@efe.cl::9f272cf1-eb78-422d-8604-692b9a1c23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381C7"/>
    <a:srgbClr val="4AB2E6"/>
    <a:srgbClr val="002060"/>
    <a:srgbClr val="0C508E"/>
    <a:srgbClr val="ED7D31"/>
    <a:srgbClr val="EAB200"/>
    <a:srgbClr val="FFFFFF"/>
    <a:srgbClr val="ADB9CA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6" y="72"/>
      </p:cViewPr>
      <p:guideLst>
        <p:guide pos="7174"/>
        <p:guide pos="370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C5FA0BA-ED3F-465D-B005-CF61DF8A57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6687C7-72F5-4D1A-9629-A961CF11BA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2EB574A-5552-42BC-BC90-7F87F28E1690}" type="datetime1">
              <a:rPr lang="es-CL" smtClean="0"/>
              <a:t>27-01-2021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9582F-1AC9-4C79-BF9B-256E6DC83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8EAE1A-5FD5-4D35-9041-D76B3A744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9AE4D1-300F-49CF-BDC3-EE36603A0F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6861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BB4DE9-C68F-4996-9025-C9718AD2B45F}" type="datetime1">
              <a:rPr lang="es-CL" smtClean="0"/>
              <a:t>27-01-2021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24081C-9263-46E1-94C3-70AC6BB5C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7075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F698-87A0-4AEC-B714-C91C066CA07B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7E0586-7204-46E1-B4D4-582C5A34F9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040BF5-F101-4B91-B377-E01DA44F24CC}" type="datetime1">
              <a:rPr lang="es-CL" smtClean="0">
                <a:solidFill>
                  <a:prstClr val="black"/>
                </a:solidFill>
              </a:rPr>
              <a:pPr/>
              <a:t>27-01-2021</a:t>
            </a:fld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BB94C7-51F1-4323-9E41-C756D4AD0D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Marcador de encabezado 6">
            <a:extLst>
              <a:ext uri="{FF2B5EF4-FFF2-40B4-BE49-F238E27FC236}">
                <a16:creationId xmlns:a16="http://schemas.microsoft.com/office/drawing/2014/main" id="{F3E3A223-F889-44E0-A582-7B1CF8DA25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2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0" y="4934606"/>
            <a:ext cx="12192000" cy="1387365"/>
          </a:xfrm>
          <a:prstGeom prst="rect">
            <a:avLst/>
          </a:prstGeom>
          <a:solidFill>
            <a:srgbClr val="0B4C8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00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2000" y="828000"/>
            <a:ext cx="5634000" cy="360000"/>
          </a:xfrm>
        </p:spPr>
        <p:txBody>
          <a:bodyPr anchor="t" anchorCtr="0"/>
          <a:lstStyle>
            <a:lvl1pPr marL="0" indent="0" defTabSz="270000">
              <a:buNone/>
              <a:defRPr sz="1200" b="0">
                <a:solidFill>
                  <a:srgbClr val="F294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idx="14"/>
          </p:nvPr>
        </p:nvSpPr>
        <p:spPr bwMode="auto">
          <a:xfrm>
            <a:off x="6192000" y="1224000"/>
            <a:ext cx="56340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26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360000" y="828000"/>
            <a:ext cx="5640000" cy="360000"/>
          </a:xfrm>
        </p:spPr>
        <p:txBody>
          <a:bodyPr anchor="t" anchorCtr="0">
            <a:normAutofit/>
          </a:bodyPr>
          <a:lstStyle>
            <a:lvl1pPr marL="0" indent="0" defTabSz="270000">
              <a:buNone/>
              <a:defRPr sz="1400" b="1">
                <a:solidFill>
                  <a:srgbClr val="F294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Marcador de texto 2"/>
          <p:cNvSpPr>
            <a:spLocks noGrp="1"/>
          </p:cNvSpPr>
          <p:nvPr>
            <p:ph idx="16"/>
          </p:nvPr>
        </p:nvSpPr>
        <p:spPr bwMode="auto">
          <a:xfrm>
            <a:off x="359998" y="1224000"/>
            <a:ext cx="5640001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04DF9B0A-28DA-4930-B29E-8582801C8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6000" y="6480000"/>
            <a:ext cx="360000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CCD4C8F-18B4-4F43-B9A5-12D95DD2CA8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CF7E0523-E213-4221-82CB-14D93BC1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44000"/>
            <a:ext cx="97200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9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5880A-A993-4B97-AD27-AC8CE160B9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326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000" y="756000"/>
            <a:ext cx="11904000" cy="540000"/>
          </a:xfrm>
        </p:spPr>
        <p:txBody>
          <a:bodyPr lIns="0" tIns="0" rIns="0" bIns="0" anchor="t" anchorCtr="0"/>
          <a:lstStyle>
            <a:lvl1pPr marL="0" indent="0" algn="ctr">
              <a:buNone/>
              <a:defRPr sz="16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idx="13"/>
          </p:nvPr>
        </p:nvSpPr>
        <p:spPr bwMode="auto">
          <a:xfrm>
            <a:off x="144000" y="1368000"/>
            <a:ext cx="11904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tabLst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s-ES" altLang="es-CL" dirty="0"/>
              <a:t>Haga clic para modificar el estilo de texto del patrón</a:t>
            </a:r>
          </a:p>
          <a:p>
            <a:pPr lvl="1"/>
            <a:r>
              <a:rPr lang="es-ES" altLang="es-CL" dirty="0"/>
              <a:t>Segundo nivel</a:t>
            </a:r>
          </a:p>
          <a:p>
            <a:pPr lvl="2"/>
            <a:r>
              <a:rPr lang="es-ES" altLang="es-CL" dirty="0"/>
              <a:t>Tercer nivel</a:t>
            </a:r>
          </a:p>
          <a:p>
            <a:pPr lvl="3"/>
            <a:r>
              <a:rPr lang="es-ES" altLang="es-CL" dirty="0"/>
              <a:t>Cuarto nivel</a:t>
            </a:r>
          </a:p>
          <a:p>
            <a:pPr lvl="4"/>
            <a:r>
              <a:rPr lang="es-ES" altLang="es-CL" dirty="0"/>
              <a:t>Quinto nivel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" y="1"/>
            <a:ext cx="12192000" cy="720001"/>
            <a:chOff x="3" y="0"/>
            <a:chExt cx="9144000" cy="720001"/>
          </a:xfrm>
        </p:grpSpPr>
        <p:pic>
          <p:nvPicPr>
            <p:cNvPr id="11" name="Imagen 10" descr="viñet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0"/>
              <a:ext cx="9144000" cy="720000"/>
            </a:xfrm>
            <a:prstGeom prst="rect">
              <a:avLst/>
            </a:prstGeom>
          </p:spPr>
        </p:pic>
        <p:pic>
          <p:nvPicPr>
            <p:cNvPr id="12" name="Imagen 4" descr="sigue-25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1"/>
              <a:ext cx="538515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Marcador de texto 2"/>
          <p:cNvSpPr>
            <a:spLocks noGrp="1"/>
          </p:cNvSpPr>
          <p:nvPr>
            <p:ph type="body" idx="10"/>
          </p:nvPr>
        </p:nvSpPr>
        <p:spPr>
          <a:xfrm>
            <a:off x="720000" y="36000"/>
            <a:ext cx="11040000" cy="288000"/>
          </a:xfrm>
        </p:spPr>
        <p:txBody>
          <a:bodyPr lIns="0" tIns="0" rIns="0" bIns="0" anchor="ctr" anchorCtr="0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idx="11"/>
          </p:nvPr>
        </p:nvSpPr>
        <p:spPr>
          <a:xfrm>
            <a:off x="720000" y="360000"/>
            <a:ext cx="11040000" cy="288000"/>
          </a:xfrm>
        </p:spPr>
        <p:txBody>
          <a:bodyPr anchor="ctr" anchorCtr="0"/>
          <a:lstStyle>
            <a:lvl1pPr marL="0" indent="0" algn="l">
              <a:buNone/>
              <a:defRPr sz="1600" b="1">
                <a:solidFill>
                  <a:srgbClr val="F2940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280000" y="6660000"/>
            <a:ext cx="720000" cy="12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s-ES"/>
              <a:t>Pág. </a:t>
            </a:r>
            <a:fld id="{25D542E5-CEB9-4CB7-B557-88066F73926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841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986" y="1"/>
            <a:ext cx="12312249" cy="1019403"/>
          </a:xfrm>
          <a:prstGeom prst="rect">
            <a:avLst/>
          </a:prstGeom>
          <a:solidFill>
            <a:srgbClr val="2A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CL" sz="1900" dirty="0">
              <a:solidFill>
                <a:prstClr val="white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847677" y="128193"/>
            <a:ext cx="10515600" cy="412012"/>
          </a:xfrm>
        </p:spPr>
        <p:txBody>
          <a:bodyPr>
            <a:normAutofit/>
          </a:bodyPr>
          <a:lstStyle>
            <a:lvl1pPr marL="0" algn="l" defTabSz="455613" rtl="0" eaLnBrk="1" latinLnBrk="0" hangingPunct="1">
              <a:spcBef>
                <a:spcPct val="0"/>
              </a:spcBef>
              <a:buFontTx/>
              <a:buNone/>
              <a:defRPr lang="es-ES" sz="2800" b="1" kern="1200" dirty="0">
                <a:solidFill>
                  <a:srgbClr val="FFFFFF"/>
                </a:solidFill>
                <a:latin typeface="+mn-lt"/>
                <a:ea typeface="Geneva" pitchFamily="124" charset="-128"/>
                <a:cs typeface="+mn-cs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8" name="Imagen 5" descr="sigue-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83" y="109917"/>
            <a:ext cx="829055" cy="8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slides_efe_fraccion_logo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691" y="0"/>
            <a:ext cx="643745" cy="10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535" y="597761"/>
            <a:ext cx="8605837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2000" b="1" kern="1200" dirty="0" smtClean="0">
                <a:solidFill>
                  <a:srgbClr val="F29400"/>
                </a:solidFill>
                <a:latin typeface="+mn-lt"/>
                <a:ea typeface="Geneva" pitchFamily="124" charset="-128"/>
                <a:cs typeface="+mn-cs"/>
              </a:defRPr>
            </a:lvl1pPr>
            <a:lvl2pPr>
              <a:defRPr lang="es-ES_tradnl" sz="2000" b="1" kern="1200" dirty="0" smtClean="0">
                <a:solidFill>
                  <a:srgbClr val="F29400"/>
                </a:solidFill>
                <a:latin typeface="+mn-lt"/>
                <a:ea typeface="Geneva" pitchFamily="124" charset="-128"/>
                <a:cs typeface="+mn-cs"/>
              </a:defRPr>
            </a:lvl2pPr>
            <a:lvl3pPr>
              <a:defRPr lang="es-ES_tradnl" sz="2000" b="1" kern="1200" dirty="0" smtClean="0">
                <a:solidFill>
                  <a:srgbClr val="F29400"/>
                </a:solidFill>
                <a:latin typeface="+mn-lt"/>
                <a:ea typeface="Geneva" pitchFamily="124" charset="-128"/>
                <a:cs typeface="+mn-cs"/>
              </a:defRPr>
            </a:lvl3pPr>
            <a:lvl4pPr>
              <a:defRPr lang="es-ES_tradnl" sz="2000" b="1" kern="1200" dirty="0" smtClean="0">
                <a:solidFill>
                  <a:srgbClr val="F29400"/>
                </a:solidFill>
                <a:latin typeface="+mn-lt"/>
                <a:ea typeface="Geneva" pitchFamily="124" charset="-128"/>
                <a:cs typeface="+mn-cs"/>
              </a:defRPr>
            </a:lvl4pPr>
            <a:lvl5pPr>
              <a:defRPr lang="es-ES" sz="2000" b="1" kern="1200" dirty="0">
                <a:solidFill>
                  <a:srgbClr val="F29400"/>
                </a:solidFill>
                <a:latin typeface="+mn-lt"/>
                <a:ea typeface="Geneva" pitchFamily="124" charset="-128"/>
                <a:cs typeface="+mn-cs"/>
              </a:defRPr>
            </a:lvl5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0424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6A08D314-36E5-41F5-80F8-CD2A3CD456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5859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iapositiva de think-cell" r:id="rId6" imgW="421" imgH="420" progId="TCLayout.ActiveDocument.1">
                  <p:embed/>
                </p:oleObj>
              </mc:Choice>
              <mc:Fallback>
                <p:oleObj name="Diapositiva de think-cell" r:id="rId6" imgW="421" imgH="42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6A08D314-36E5-41F5-80F8-CD2A3CD45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id="{7716B48E-6EDC-4EB4-B05A-61A60442FC5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90621D-B5EB-4F3A-8374-E5BE26AF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73" y="116928"/>
            <a:ext cx="8765177" cy="666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97D899C-8E75-4C5D-AE3A-ECA71BAE4D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s-ES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l">
              <a:defRPr lang="es-ES"/>
            </a:lvl2pPr>
            <a:lvl3pPr algn="l">
              <a:defRPr lang="es-ES"/>
            </a:lvl3pPr>
            <a:lvl4pPr algn="l">
              <a:defRPr lang="es-ES"/>
            </a:lvl4pPr>
            <a:lvl5pPr algn="l">
              <a:defRPr lang="es-CL"/>
            </a:lvl5pPr>
          </a:lstStyle>
          <a:p>
            <a:pPr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02F99D97-703C-408B-A606-DFF261F38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57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050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3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1295C-1C3D-4A79-AC0C-1542548EFC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463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1295C-1C3D-4A79-AC0C-1542548EFC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07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1295C-1C3D-4A79-AC0C-1542548EFC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82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1295C-1C3D-4A79-AC0C-1542548EFC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33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1295C-1C3D-4A79-AC0C-1542548EFC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7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B46D1F32-10CE-4C9F-8900-40C6BDAE9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89601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iapositiva de think-cell" r:id="rId18" imgW="421" imgH="420" progId="TCLayout.ActiveDocument.1">
                  <p:embed/>
                </p:oleObj>
              </mc:Choice>
              <mc:Fallback>
                <p:oleObj name="Diapositiva de think-cell" r:id="rId18" imgW="421" imgH="420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B46D1F32-10CE-4C9F-8900-40C6BDAE9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 hidden="1">
            <a:extLst>
              <a:ext uri="{FF2B5EF4-FFF2-40B4-BE49-F238E27FC236}">
                <a16:creationId xmlns:a16="http://schemas.microsoft.com/office/drawing/2014/main" id="{3820F463-36B4-4159-9835-32E3F24263E3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57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53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12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5.emf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6620933" y="4809186"/>
            <a:ext cx="4975173" cy="16356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/>
          <p:cNvSpPr/>
          <p:nvPr/>
        </p:nvSpPr>
        <p:spPr>
          <a:xfrm>
            <a:off x="8144933" y="2023535"/>
            <a:ext cx="3451173" cy="25721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id="{7CC9F1C6-35EA-47CD-9FDD-9E716D24FA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iapositiva de think-cell" r:id="rId6" imgW="421" imgH="420" progId="TCLayout.ActiveDocument.1">
                  <p:embed/>
                </p:oleObj>
              </mc:Choice>
              <mc:Fallback>
                <p:oleObj name="Diapositiva de think-cell" r:id="rId6" imgW="421" imgH="420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id="{7CC9F1C6-35EA-47CD-9FDD-9E716D24FA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id="{FED035C2-AAB3-484F-AD9B-91FC493581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CL" sz="28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311DBB2-EBFE-46F7-9FB8-C64EA203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45" y="1173787"/>
            <a:ext cx="4608161" cy="644857"/>
          </a:xfrm>
        </p:spPr>
        <p:txBody>
          <a:bodyPr/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Proyecto Construcción Nuevo </a:t>
            </a:r>
            <a:br>
              <a:rPr lang="es-C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CL" b="1" dirty="0">
                <a:solidFill>
                  <a:schemeClr val="accent5">
                    <a:lumMod val="75000"/>
                  </a:schemeClr>
                </a:solidFill>
              </a:rPr>
              <a:t>Puente Ferroviario Biobío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ED0FBB4-2712-4A87-BAD3-D32EBB1DD66B}"/>
              </a:ext>
            </a:extLst>
          </p:cNvPr>
          <p:cNvSpPr txBox="1"/>
          <p:nvPr/>
        </p:nvSpPr>
        <p:spPr>
          <a:xfrm>
            <a:off x="6039962" y="2023038"/>
            <a:ext cx="2046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2F5597"/>
                </a:solidFill>
                <a:latin typeface="Calibri "/>
              </a:rPr>
              <a:t>Mapa Descriptivo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6F4EA5F5-93C5-4751-AC98-AC81AA1FC8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74" t="1584" r="1585" b="1852"/>
          <a:stretch/>
        </p:blipFill>
        <p:spPr>
          <a:xfrm>
            <a:off x="8063426" y="1903192"/>
            <a:ext cx="3445935" cy="2599268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62" name="CuadroTexto 61"/>
          <p:cNvSpPr txBox="1"/>
          <p:nvPr/>
        </p:nvSpPr>
        <p:spPr>
          <a:xfrm>
            <a:off x="6246595" y="2295698"/>
            <a:ext cx="15925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Región:</a:t>
            </a:r>
          </a:p>
          <a:p>
            <a:r>
              <a:rPr lang="es-CL" sz="1200" dirty="0">
                <a:solidFill>
                  <a:srgbClr val="2F5597"/>
                </a:solidFill>
              </a:rPr>
              <a:t>Del Biobío</a:t>
            </a:r>
            <a:endParaRPr lang="es-CL" dirty="0">
              <a:solidFill>
                <a:prstClr val="black"/>
              </a:solidFill>
            </a:endParaRPr>
          </a:p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Tramo:</a:t>
            </a:r>
          </a:p>
          <a:p>
            <a:r>
              <a:rPr lang="es-CL" sz="1200" dirty="0">
                <a:solidFill>
                  <a:srgbClr val="2F5597"/>
                </a:solidFill>
              </a:rPr>
              <a:t>Puente Biobío</a:t>
            </a:r>
            <a:endParaRPr lang="es-CL" dirty="0">
              <a:solidFill>
                <a:prstClr val="black"/>
              </a:solidFill>
            </a:endParaRPr>
          </a:p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PK: </a:t>
            </a:r>
          </a:p>
          <a:p>
            <a:r>
              <a:rPr lang="es-CL" sz="1200" dirty="0">
                <a:solidFill>
                  <a:srgbClr val="2F5597"/>
                </a:solidFill>
              </a:rPr>
              <a:t>0+000 al 3+200</a:t>
            </a:r>
          </a:p>
          <a:p>
            <a:endParaRPr lang="es-CL" sz="1400" dirty="0">
              <a:solidFill>
                <a:prstClr val="black"/>
              </a:solidFill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ED1BBD0E-60EE-4BFC-B92E-3F4839CFCB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69" t="15239" r="230" b="6510"/>
          <a:stretch/>
        </p:blipFill>
        <p:spPr>
          <a:xfrm>
            <a:off x="6502400" y="4715933"/>
            <a:ext cx="5003800" cy="160866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7671456" y="355203"/>
            <a:ext cx="4229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Presentación Proyecto Nuevo Puente Ferroviario Biobío</a:t>
            </a: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38289" y="2215699"/>
            <a:ext cx="5051716" cy="4088403"/>
            <a:chOff x="541562" y="2425147"/>
            <a:chExt cx="5051716" cy="4088403"/>
          </a:xfrm>
        </p:grpSpPr>
        <p:sp>
          <p:nvSpPr>
            <p:cNvPr id="7" name="Rectángulo 6"/>
            <p:cNvSpPr/>
            <p:nvPr/>
          </p:nvSpPr>
          <p:spPr>
            <a:xfrm>
              <a:off x="565792" y="2425147"/>
              <a:ext cx="4920608" cy="40884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ap="rnd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endParaRPr lang="es-CL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-40000"/>
            </a:blip>
            <a:stretch>
              <a:fillRect/>
            </a:stretch>
          </p:blipFill>
          <p:spPr>
            <a:xfrm>
              <a:off x="682242" y="2759780"/>
              <a:ext cx="380507" cy="380507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1103503" y="2568483"/>
              <a:ext cx="16060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77"/>
              <a:r>
                <a:rPr lang="es-CL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Objetivo del Proyecto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89940" y="2759780"/>
              <a:ext cx="4396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950" lvl="0" indent="-107950" algn="just">
                <a:buFont typeface="Arial" panose="020B0604020202020204" pitchFamily="34" charset="0"/>
                <a:buChar char="•"/>
                <a:defRPr/>
              </a:pPr>
              <a:r>
                <a:rPr lang="es-CL" sz="1200" dirty="0">
                  <a:solidFill>
                    <a:schemeClr val="accent5">
                      <a:lumMod val="75000"/>
                    </a:schemeClr>
                  </a:solidFill>
                </a:rPr>
                <a:t>Reemplazar el puente existente por obsolescencia técnica.</a:t>
              </a:r>
            </a:p>
            <a:p>
              <a:pPr marL="107950" lvl="0" indent="-107950" algn="just">
                <a:buFont typeface="Arial" panose="020B0604020202020204" pitchFamily="34" charset="0"/>
                <a:buChar char="•"/>
                <a:defRPr/>
              </a:pPr>
              <a:r>
                <a:rPr lang="es-CL" sz="1200" dirty="0">
                  <a:solidFill>
                    <a:schemeClr val="accent5">
                      <a:lumMod val="75000"/>
                    </a:schemeClr>
                  </a:solidFill>
                </a:rPr>
                <a:t>Restituir la frecuencia de la red ferroviaria, y en conjunto con otros proyectos, aumentar la frecuencia de la línea ferroviaria.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0D32469-FEB4-4BC9-8DD6-51DC41332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421" y="3478570"/>
              <a:ext cx="343624" cy="343624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693E68DA-DE12-427D-AE32-AF9119533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tretch>
              <a:fillRect/>
            </a:stretch>
          </p:blipFill>
          <p:spPr>
            <a:xfrm>
              <a:off x="718157" y="4086813"/>
              <a:ext cx="356275" cy="475033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1103502" y="3548327"/>
              <a:ext cx="43828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s-CL" sz="1200" dirty="0">
                  <a:solidFill>
                    <a:schemeClr val="accent5">
                      <a:lumMod val="75000"/>
                    </a:schemeClr>
                  </a:solidFill>
                </a:rPr>
                <a:t>3,2 kilómetros de extensión de vías, Longitud de Puente 1,9 km y  Nuevo Túnel de 320 ml.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103503" y="3388767"/>
              <a:ext cx="16060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77"/>
              <a:r>
                <a:rPr lang="es-CL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Extensión</a:t>
              </a: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103503" y="4117902"/>
              <a:ext cx="16060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77"/>
              <a:r>
                <a:rPr lang="es-CL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Ubicación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103502" y="4284847"/>
              <a:ext cx="44897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200" dirty="0">
                  <a:solidFill>
                    <a:schemeClr val="accent5">
                      <a:lumMod val="75000"/>
                    </a:schemeClr>
                  </a:solidFill>
                </a:rPr>
                <a:t>Región Del Biobío / Tramo Puente Biobío 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8505" y="4882855"/>
              <a:ext cx="497881" cy="324573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1103503" y="4658190"/>
              <a:ext cx="16060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77"/>
              <a:r>
                <a:rPr lang="es-CL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Beneficios Sociales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103503" y="4850566"/>
              <a:ext cx="43828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950" lvl="0" indent="-107950">
                <a:buFont typeface="Arial" panose="020B0604020202020204" pitchFamily="34" charset="0"/>
                <a:buChar char="•"/>
                <a:defRPr/>
              </a:pPr>
              <a:r>
                <a:rPr lang="es-ES" sz="1200" dirty="0">
                  <a:solidFill>
                    <a:schemeClr val="accent5">
                      <a:lumMod val="75000"/>
                    </a:schemeClr>
                  </a:solidFill>
                </a:rPr>
                <a:t>Aumento de capacidad ferroviaria en la región del Biobío.</a:t>
              </a:r>
              <a:endParaRPr lang="es-CL"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07950" lvl="0" indent="-107950">
                <a:buFont typeface="Arial" panose="020B0604020202020204" pitchFamily="34" charset="0"/>
                <a:buChar char="•"/>
                <a:defRPr/>
              </a:pPr>
              <a:r>
                <a:rPr lang="es-CL" sz="1200" dirty="0">
                  <a:solidFill>
                    <a:schemeClr val="accent5">
                      <a:lumMod val="75000"/>
                    </a:schemeClr>
                  </a:solidFill>
                </a:rPr>
                <a:t>Aumento de transporte de carga en la zona sur.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116386" y="5830745"/>
              <a:ext cx="414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950" lvl="0" indent="-107950" algn="just">
                <a:buFont typeface="Arial" panose="020B0604020202020204" pitchFamily="34" charset="0"/>
                <a:buChar char="•"/>
                <a:defRPr/>
              </a:pPr>
              <a:r>
                <a:rPr lang="es-ES" sz="1200" dirty="0">
                  <a:solidFill>
                    <a:schemeClr val="accent5">
                      <a:lumMod val="75000"/>
                    </a:schemeClr>
                  </a:solidFill>
                </a:rPr>
                <a:t>Permite locomotoras de mayor peso.</a:t>
              </a:r>
            </a:p>
            <a:p>
              <a:pPr marL="107950" lvl="0" indent="-107950" algn="just">
                <a:buFont typeface="Arial" panose="020B0604020202020204" pitchFamily="34" charset="0"/>
                <a:buChar char="•"/>
                <a:defRPr/>
              </a:pPr>
              <a:r>
                <a:rPr lang="es-ES" sz="1200" dirty="0">
                  <a:solidFill>
                    <a:schemeClr val="accent5">
                      <a:lumMod val="75000"/>
                    </a:schemeClr>
                  </a:solidFill>
                </a:rPr>
                <a:t>Disminución costo mantenimiento y operación ferroviaria.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047736" y="5555361"/>
              <a:ext cx="23527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77"/>
              <a:r>
                <a:rPr lang="es-CL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Beneficios Operacionales</a:t>
              </a: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 rot="19819124">
              <a:off x="541562" y="5632688"/>
              <a:ext cx="620330" cy="566721"/>
            </a:xfrm>
            <a:prstGeom prst="rect">
              <a:avLst/>
            </a:prstGeom>
          </p:spPr>
        </p:pic>
      </p:grpSp>
      <p:sp>
        <p:nvSpPr>
          <p:cNvPr id="29" name="Llamada rectangular 28"/>
          <p:cNvSpPr/>
          <p:nvPr/>
        </p:nvSpPr>
        <p:spPr>
          <a:xfrm>
            <a:off x="6174939" y="1919443"/>
            <a:ext cx="1764468" cy="1746324"/>
          </a:xfrm>
          <a:prstGeom prst="wedgeRectCallou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222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dqXKQMNDzMdKobzuks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U42G5Tz2O2q.kCki8Z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nLBWRcj50x3uUTXLMFv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A883C0240254AB43F51AF751EA759" ma:contentTypeVersion="13" ma:contentTypeDescription="Create a new document." ma:contentTypeScope="" ma:versionID="55756ddde0f4fbc647b39911bb3b6696">
  <xsd:schema xmlns:xsd="http://www.w3.org/2001/XMLSchema" xmlns:xs="http://www.w3.org/2001/XMLSchema" xmlns:p="http://schemas.microsoft.com/office/2006/metadata/properties" xmlns:ns3="4675a749-07f8-42e6-b451-d3f8f703ec90" xmlns:ns4="da7ea775-9356-4c29-8eee-e715de9879dc" targetNamespace="http://schemas.microsoft.com/office/2006/metadata/properties" ma:root="true" ma:fieldsID="1bfee4b6c6c6725f1fd0ee46f27a57e0" ns3:_="" ns4:_="">
    <xsd:import namespace="4675a749-07f8-42e6-b451-d3f8f703ec90"/>
    <xsd:import namespace="da7ea775-9356-4c29-8eee-e715de9879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5a749-07f8-42e6-b451-d3f8f703e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ea775-9356-4c29-8eee-e715de9879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59288-D800-4E90-8581-F5263D7C1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0A95C-8AFB-42E3-8077-E9B7DC286DDE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4675a749-07f8-42e6-b451-d3f8f703ec90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da7ea775-9356-4c29-8eee-e715de9879dc"/>
  </ds:schemaRefs>
</ds:datastoreItem>
</file>

<file path=customXml/itemProps3.xml><?xml version="1.0" encoding="utf-8"?>
<ds:datastoreItem xmlns:ds="http://schemas.openxmlformats.org/officeDocument/2006/customXml" ds:itemID="{ECCA6974-77C3-473F-A2F3-581C3622A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5a749-07f8-42e6-b451-d3f8f703ec90"/>
    <ds:schemaRef ds:uri="da7ea775-9356-4c29-8eee-e715de9879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14606</TotalTime>
  <Words>129</Words>
  <Application>Microsoft Office PowerPoint</Application>
  <PresentationFormat>Panorámica</PresentationFormat>
  <Paragraphs>24</Paragraphs>
  <Slides>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</vt:lpstr>
      <vt:lpstr>Geneva</vt:lpstr>
      <vt:lpstr>Tema de Office</vt:lpstr>
      <vt:lpstr>Diapositiva de think-cell</vt:lpstr>
      <vt:lpstr>Proyecto Construcción Nuevo  Puente Ferroviario Biobío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Navea Muñoz</dc:creator>
  <cp:lastModifiedBy>Periodista AIC</cp:lastModifiedBy>
  <cp:revision>574</cp:revision>
  <cp:lastPrinted>2020-07-31T18:47:27Z</cp:lastPrinted>
  <dcterms:created xsi:type="dcterms:W3CDTF">2019-10-09T13:13:49Z</dcterms:created>
  <dcterms:modified xsi:type="dcterms:W3CDTF">2021-01-27T14:10:14Z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0x0101000F3A883C0240254AB43F51AF751EA759</vt:lpwstr>
  </property>
</Properties>
</file>